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3" r:id="rId1"/>
    <p:sldMasterId id="2147483984" r:id="rId2"/>
  </p:sldMasterIdLst>
  <p:notesMasterIdLst>
    <p:notesMasterId r:id="rId21"/>
  </p:notesMasterIdLst>
  <p:sldIdLst>
    <p:sldId id="257" r:id="rId3"/>
    <p:sldId id="283" r:id="rId4"/>
    <p:sldId id="297" r:id="rId5"/>
    <p:sldId id="259" r:id="rId6"/>
    <p:sldId id="272" r:id="rId7"/>
    <p:sldId id="269" r:id="rId8"/>
    <p:sldId id="284" r:id="rId9"/>
    <p:sldId id="288" r:id="rId10"/>
    <p:sldId id="286" r:id="rId11"/>
    <p:sldId id="277" r:id="rId12"/>
    <p:sldId id="287" r:id="rId13"/>
    <p:sldId id="281" r:id="rId14"/>
    <p:sldId id="294" r:id="rId15"/>
    <p:sldId id="280" r:id="rId16"/>
    <p:sldId id="296" r:id="rId17"/>
    <p:sldId id="279" r:id="rId18"/>
    <p:sldId id="298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ntu, Carlos T." initials="CCT" lastIdx="1" clrIdx="0">
    <p:extLst>
      <p:ext uri="{19B8F6BF-5375-455C-9EA6-DF929625EA0E}">
        <p15:presenceInfo xmlns:p15="http://schemas.microsoft.com/office/powerpoint/2012/main" userId="S-1-5-21-2337380886-4284155445-2867882899-1354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09"/>
    <a:srgbClr val="0213B2"/>
    <a:srgbClr val="0317D3"/>
    <a:srgbClr val="07458F"/>
    <a:srgbClr val="FFCC00"/>
    <a:srgbClr val="F5D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563FA-3384-449B-B82A-93D7CD90D27B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E8E6C-4228-4DBC-AC58-ED0DA6BB5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6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02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6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7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0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8254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6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0657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43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92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4" y="0"/>
            <a:ext cx="12171751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325655" y="4273868"/>
            <a:ext cx="6905700" cy="1510915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1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2140"/>
              </a:lnSpc>
              <a:buSzTx/>
              <a:buFontTx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ts val="2140"/>
              </a:lnSpc>
              <a:buSzTx/>
              <a:buFontTx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ts val="2140"/>
              </a:lnSpc>
              <a:buSzTx/>
              <a:buFontTx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ts val="2140"/>
              </a:lnSpc>
              <a:buSzTx/>
              <a:buFontTx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(4 levels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3325955" y="2846841"/>
            <a:ext cx="6905700" cy="1287881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10000"/>
              </a:prstClr>
            </a:outerShdw>
          </a:effectLst>
        </p:spPr>
        <p:txBody>
          <a:bodyPr>
            <a:noAutofit/>
          </a:bodyPr>
          <a:lstStyle>
            <a:lvl1pPr marL="0" indent="0" defTabSz="786384">
              <a:lnSpc>
                <a:spcPts val="4500"/>
              </a:lnSpc>
              <a:spcBef>
                <a:spcPts val="800"/>
              </a:spcBef>
              <a:buSzTx/>
              <a:buFontTx/>
              <a:buNone/>
              <a:defRPr sz="5000" b="1" i="0">
                <a:solidFill>
                  <a:srgbClr val="FFFFFF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Semibold"/>
              </a:defRPr>
            </a:lvl1pPr>
          </a:lstStyle>
          <a:p>
            <a:r>
              <a:rPr dirty="0"/>
              <a:t>Click to Edit</a:t>
            </a:r>
            <a:br>
              <a:rPr lang="en-US" dirty="0"/>
            </a:br>
            <a:r>
              <a:rPr dirty="0"/>
              <a:t>Title </a:t>
            </a:r>
            <a:r>
              <a:rPr lang="en-US" dirty="0"/>
              <a:t>Intro </a:t>
            </a:r>
            <a:r>
              <a:rPr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43739821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Pub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231588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47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100552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64E17EC-426F-FF6B-5A59-AF810FB6DA2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lick to Edit Master Title Slide">
            <a:extLst>
              <a:ext uri="{FF2B5EF4-FFF2-40B4-BE49-F238E27FC236}">
                <a16:creationId xmlns:a16="http://schemas.microsoft.com/office/drawing/2014/main" id="{9508A78A-2A03-0C14-AFFD-9753A113BE0F}"/>
              </a:ext>
            </a:extLst>
          </p:cNvPr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</p:spTree>
    <p:extLst>
      <p:ext uri="{BB962C8B-B14F-4D97-AF65-F5344CB8AC3E}">
        <p14:creationId xmlns:p14="http://schemas.microsoft.com/office/powerpoint/2010/main" val="15323343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s &amp;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5739F-257D-BF2B-E6FC-F868DFB41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25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5828701" y="3056073"/>
            <a:ext cx="2806502" cy="255193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Picture (optional)</a:t>
            </a:r>
            <a:endParaRPr dirty="0"/>
          </a:p>
        </p:txBody>
      </p:sp>
      <p:sp>
        <p:nvSpPr>
          <p:cNvPr id="27" name="Body Level One…"/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92815" cy="28368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8909508" y="3056073"/>
            <a:ext cx="2887027" cy="255193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Picture (optional)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72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 Pictures/Graphic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" y="0"/>
            <a:ext cx="12181876" cy="6863704"/>
          </a:xfrm>
          <a:prstGeom prst="rect">
            <a:avLst/>
          </a:prstGeom>
        </p:spPr>
      </p:pic>
      <p:sp>
        <p:nvSpPr>
          <p:cNvPr id="39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6421047" y="2371059"/>
            <a:ext cx="1751758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8270602" y="2371057"/>
            <a:ext cx="1751757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10134156" y="2371057"/>
            <a:ext cx="1751757" cy="262603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432622" y="5157401"/>
            <a:ext cx="1751758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440643" y="5442196"/>
            <a:ext cx="1751757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278840" y="5157401"/>
            <a:ext cx="1751758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286861" y="5442196"/>
            <a:ext cx="1751757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125058" y="5157401"/>
            <a:ext cx="1751757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0133078" y="5442196"/>
            <a:ext cx="1751758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46527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ictures/Graphic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5" y="0"/>
            <a:ext cx="12181874" cy="6863704"/>
          </a:xfrm>
          <a:prstGeom prst="rect">
            <a:avLst/>
          </a:prstGeom>
        </p:spPr>
      </p:pic>
      <p:sp>
        <p:nvSpPr>
          <p:cNvPr id="39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6666853" y="2607033"/>
            <a:ext cx="2358070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9342308" y="2607031"/>
            <a:ext cx="2358069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678428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350546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55958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5" y="0"/>
            <a:ext cx="12181874" cy="6863704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50717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Ga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1F66D-5B74-8745-2E9A-D26F16381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5704"/>
            <a:ext cx="12191998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641284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UTEP P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831979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Yellow Popp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22704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treets &amp;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48653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Environmental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9577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0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olice C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5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1218238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Fire Depar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670735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Muse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16404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arks &amp; Recre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7073488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treetc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380298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El Paso Zo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5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27861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Click to Edit Master Title Slide"/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B909628B-F0DC-D56C-346A-5D0B6F0DB3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66853" y="2607033"/>
            <a:ext cx="2358070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0351837-0AFB-F551-2467-8D86605D292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42308" y="2607031"/>
            <a:ext cx="2358069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1DBDC12-5C7B-1F7E-7ABE-A2065A7277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8428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E22DEF5-BF63-E4A7-D3C0-B83201C9C9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50546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8BA21AF-6F5A-69E3-923F-0FBAED2F44D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547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" name="Body Level One…">
            <a:extLst>
              <a:ext uri="{FF2B5EF4-FFF2-40B4-BE49-F238E27FC236}">
                <a16:creationId xmlns:a16="http://schemas.microsoft.com/office/drawing/2014/main" id="{2A6F579D-E2C7-2FBD-3F67-BD3F9EC72712}"/>
              </a:ext>
            </a:extLst>
          </p:cNvPr>
          <p:cNvSpPr txBox="1">
            <a:spLocks noGrp="1" noChangeAspect="1"/>
          </p:cNvSpPr>
          <p:nvPr>
            <p:ph type="body" sz="half" idx="10" hasCustomPrompt="1"/>
          </p:nvPr>
        </p:nvSpPr>
        <p:spPr>
          <a:xfrm>
            <a:off x="6273344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46435D-8951-4D1B-E2FD-419F2A74341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lick to Edit Master Title Slide">
            <a:extLst>
              <a:ext uri="{FF2B5EF4-FFF2-40B4-BE49-F238E27FC236}">
                <a16:creationId xmlns:a16="http://schemas.microsoft.com/office/drawing/2014/main" id="{23271894-1622-478C-0864-69026E94A547}"/>
              </a:ext>
            </a:extLst>
          </p:cNvPr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</p:spTree>
    <p:extLst>
      <p:ext uri="{BB962C8B-B14F-4D97-AF65-F5344CB8AC3E}">
        <p14:creationId xmlns:p14="http://schemas.microsoft.com/office/powerpoint/2010/main" val="12890695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Libr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36B57-6B9B-2379-0CB1-031D20468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6" y="0"/>
            <a:ext cx="12192385" cy="68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962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s &amp;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5739F-257D-BF2B-E6FC-F868DFB41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25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5828701" y="3056073"/>
            <a:ext cx="2806502" cy="255193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Picture (optional)</a:t>
            </a:r>
            <a:endParaRPr dirty="0"/>
          </a:p>
        </p:txBody>
      </p:sp>
      <p:sp>
        <p:nvSpPr>
          <p:cNvPr id="27" name="Body Level One…"/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92815" cy="28368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8909508" y="3056073"/>
            <a:ext cx="2887027" cy="255193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Picture (optional)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9462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735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 Pictures/Graphic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" y="0"/>
            <a:ext cx="12181876" cy="6863704"/>
          </a:xfrm>
          <a:prstGeom prst="rect">
            <a:avLst/>
          </a:prstGeom>
        </p:spPr>
      </p:pic>
      <p:sp>
        <p:nvSpPr>
          <p:cNvPr id="39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6421047" y="2371059"/>
            <a:ext cx="1751758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8270602" y="2371057"/>
            <a:ext cx="1751757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10134156" y="2371057"/>
            <a:ext cx="1751757" cy="262603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432622" y="5157401"/>
            <a:ext cx="1751758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440643" y="5442196"/>
            <a:ext cx="1751757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278840" y="5157401"/>
            <a:ext cx="1751758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286861" y="5442196"/>
            <a:ext cx="1751757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125058" y="5157401"/>
            <a:ext cx="1751757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0133078" y="5442196"/>
            <a:ext cx="1751758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59795650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ictures/Graphic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5" y="0"/>
            <a:ext cx="12181874" cy="6863704"/>
          </a:xfrm>
          <a:prstGeom prst="rect">
            <a:avLst/>
          </a:prstGeom>
        </p:spPr>
      </p:pic>
      <p:sp>
        <p:nvSpPr>
          <p:cNvPr id="39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6666853" y="2607033"/>
            <a:ext cx="2358070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9342308" y="2607031"/>
            <a:ext cx="2358069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678428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350546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27386465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5" y="0"/>
            <a:ext cx="12181874" cy="6863704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5043657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Ga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reptile, outdoor&#10;&#10;Description automatically generated">
            <a:extLst>
              <a:ext uri="{FF2B5EF4-FFF2-40B4-BE49-F238E27FC236}">
                <a16:creationId xmlns:a16="http://schemas.microsoft.com/office/drawing/2014/main" id="{BB21F66D-5B74-8745-2E9A-D26F16381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04"/>
            <a:ext cx="12192000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43520537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UTEP P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7218030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Yellow Popp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3965996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treets &amp;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75153709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ub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9623837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Environmental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673832900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olice C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3126175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442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Fire Depar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840661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Muse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3924035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arks &amp; Recre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60667970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treetc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5507069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El Paso Zo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2327427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" y="-4195"/>
            <a:ext cx="12191815" cy="6869305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71727" y="3687128"/>
            <a:ext cx="3334235" cy="34691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1pPr>
            <a:lvl2pPr marL="628650" indent="-171450" algn="ctr">
              <a:buFontTx/>
              <a:defRPr sz="18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2pPr>
            <a:lvl3pPr marL="1120139" indent="-205739" algn="ctr">
              <a:buFontTx/>
              <a:defRPr sz="18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3pPr>
            <a:lvl4pPr marL="1600200" indent="-228600" algn="ctr">
              <a:buFontTx/>
              <a:defRPr sz="18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4pPr>
            <a:lvl5pPr marL="2057400" indent="-228600" algn="ctr">
              <a:buFontTx/>
              <a:defRPr sz="18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5pPr>
          </a:lstStyle>
          <a:p>
            <a:r>
              <a:rPr dirty="0"/>
              <a:t>Insert </a:t>
            </a:r>
            <a:r>
              <a:rPr lang="en-US" dirty="0"/>
              <a:t>Title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65713" y="4089786"/>
            <a:ext cx="3346262" cy="13501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20"/>
              </a:lnSpc>
              <a:buSzTx/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This is a placeholder textbox.</a:t>
            </a:r>
            <a:br>
              <a:rPr lang="en-US" dirty="0"/>
            </a:br>
            <a:r>
              <a:rPr dirty="0"/>
              <a:t>Insert your</a:t>
            </a:r>
            <a:r>
              <a:rPr lang="en-US" dirty="0"/>
              <a:t> </a:t>
            </a:r>
            <a:r>
              <a:rPr dirty="0"/>
              <a:t>text here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(175 character max)</a:t>
            </a:r>
            <a:r>
              <a:rPr dirty="0"/>
              <a:t>.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71727" y="3140205"/>
            <a:ext cx="3334235" cy="489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67512">
              <a:spcBef>
                <a:spcPts val="700"/>
              </a:spcBef>
              <a:buSzTx/>
              <a:buFontTx/>
              <a:buNone/>
              <a:defRPr sz="2800" b="1">
                <a:solidFill>
                  <a:srgbClr val="FEA40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2.8K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428882" y="3687128"/>
            <a:ext cx="3334235" cy="346911"/>
          </a:xfrm>
          <a:prstGeom prst="rect">
            <a:avLst/>
          </a:prstGeom>
        </p:spPr>
        <p:txBody>
          <a:bodyPr/>
          <a:lstStyle>
            <a:lvl1pPr marL="0" indent="0" algn="ctr" defTabSz="850391">
              <a:spcBef>
                <a:spcPts val="900"/>
              </a:spcBef>
              <a:buSzTx/>
              <a:buFontTx/>
              <a:buNone/>
              <a:defRPr sz="1674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1pPr>
          </a:lstStyle>
          <a:p>
            <a:r>
              <a:rPr dirty="0"/>
              <a:t>Insert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8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428882" y="4089786"/>
            <a:ext cx="3334235" cy="13501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20"/>
              </a:lnSpc>
              <a:buSzTx/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placeholder textbox.</a:t>
            </a:r>
            <a:br>
              <a:rPr lang="en-US" dirty="0"/>
            </a:br>
            <a:r>
              <a:rPr lang="en-US" dirty="0"/>
              <a:t>Insert your text here </a:t>
            </a:r>
            <a:br>
              <a:rPr lang="en-US" dirty="0"/>
            </a:br>
            <a:r>
              <a:rPr lang="en-US" dirty="0"/>
              <a:t>(175 character max).</a:t>
            </a:r>
          </a:p>
        </p:txBody>
      </p:sp>
      <p:sp>
        <p:nvSpPr>
          <p:cNvPr id="8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28881" y="3140205"/>
            <a:ext cx="3334236" cy="489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67512">
              <a:spcBef>
                <a:spcPts val="700"/>
              </a:spcBef>
              <a:buSzTx/>
              <a:buFontTx/>
              <a:buNone/>
              <a:defRPr sz="2800" b="1">
                <a:solidFill>
                  <a:srgbClr val="FEA40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2.8K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890088" y="3687128"/>
            <a:ext cx="3334236" cy="346911"/>
          </a:xfrm>
          <a:prstGeom prst="rect">
            <a:avLst/>
          </a:prstGeom>
        </p:spPr>
        <p:txBody>
          <a:bodyPr/>
          <a:lstStyle>
            <a:lvl1pPr marL="0" indent="0" algn="ctr" defTabSz="850391">
              <a:spcBef>
                <a:spcPts val="900"/>
              </a:spcBef>
              <a:buSzTx/>
              <a:buFontTx/>
              <a:buNone/>
              <a:defRPr sz="1674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1pPr>
          </a:lstStyle>
          <a:p>
            <a:r>
              <a:rPr dirty="0"/>
              <a:t>Insert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9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7890088" y="4089786"/>
            <a:ext cx="3334236" cy="13501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20"/>
              </a:lnSpc>
              <a:buSzTx/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placeholder textbox.</a:t>
            </a:r>
            <a:br>
              <a:rPr lang="en-US" dirty="0"/>
            </a:br>
            <a:r>
              <a:rPr lang="en-US" dirty="0"/>
              <a:t>Insert your text here </a:t>
            </a:r>
            <a:br>
              <a:rPr lang="en-US" dirty="0"/>
            </a:br>
            <a:r>
              <a:rPr lang="en-US" dirty="0"/>
              <a:t>(175 character max).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890088" y="3140205"/>
            <a:ext cx="3334236" cy="489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67512">
              <a:spcBef>
                <a:spcPts val="700"/>
              </a:spcBef>
              <a:buSzTx/>
              <a:buFontTx/>
              <a:buNone/>
              <a:defRPr sz="2800" b="1">
                <a:solidFill>
                  <a:srgbClr val="FEA40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2.8K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B7D5939-4C69-51BB-D82A-CB61649328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143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88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9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Click to Edit Master Title Slide"/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B909628B-F0DC-D56C-346A-5D0B6F0DB3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66853" y="2607033"/>
            <a:ext cx="2358070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0351837-0AFB-F551-2467-8D86605D292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42308" y="2607031"/>
            <a:ext cx="2358069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1DBDC12-5C7B-1F7E-7ABE-A2065A7277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8428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E22DEF5-BF63-E4A7-D3C0-B83201C9C9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50546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8BA21AF-6F5A-69E3-923F-0FBAED2F44D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96346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" name="Body Level One…">
            <a:extLst>
              <a:ext uri="{FF2B5EF4-FFF2-40B4-BE49-F238E27FC236}">
                <a16:creationId xmlns:a16="http://schemas.microsoft.com/office/drawing/2014/main" id="{2A6F579D-E2C7-2FBD-3F67-BD3F9EC72712}"/>
              </a:ext>
            </a:extLst>
          </p:cNvPr>
          <p:cNvSpPr txBox="1">
            <a:spLocks noGrp="1" noChangeAspect="1"/>
          </p:cNvSpPr>
          <p:nvPr>
            <p:ph type="body" sz="half" idx="10" hasCustomPrompt="1"/>
          </p:nvPr>
        </p:nvSpPr>
        <p:spPr>
          <a:xfrm>
            <a:off x="6273344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46435D-8951-4D1B-E2FD-419F2A74341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lick to Edit Master Title Slide">
            <a:extLst>
              <a:ext uri="{FF2B5EF4-FFF2-40B4-BE49-F238E27FC236}">
                <a16:creationId xmlns:a16="http://schemas.microsoft.com/office/drawing/2014/main" id="{23271894-1622-478C-0864-69026E94A547}"/>
              </a:ext>
            </a:extLst>
          </p:cNvPr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</p:spTree>
    <p:extLst>
      <p:ext uri="{BB962C8B-B14F-4D97-AF65-F5344CB8AC3E}">
        <p14:creationId xmlns:p14="http://schemas.microsoft.com/office/powerpoint/2010/main" val="2664214129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100552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64E17EC-426F-FF6B-5A59-AF810FB6DA2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lick to Edit Master Title Slide">
            <a:extLst>
              <a:ext uri="{FF2B5EF4-FFF2-40B4-BE49-F238E27FC236}">
                <a16:creationId xmlns:a16="http://schemas.microsoft.com/office/drawing/2014/main" id="{9508A78A-2A03-0C14-AFFD-9753A113BE0F}"/>
              </a:ext>
            </a:extLst>
          </p:cNvPr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</p:spTree>
    <p:extLst>
      <p:ext uri="{BB962C8B-B14F-4D97-AF65-F5344CB8AC3E}">
        <p14:creationId xmlns:p14="http://schemas.microsoft.com/office/powerpoint/2010/main" val="651458586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Libr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B836B57-6B9B-2379-0CB1-031D20468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" y="0"/>
            <a:ext cx="12192386" cy="68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8793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384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, Vision &amp;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82A93-1DAF-D81A-C216-C2716D1B7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2BC09429-3A5E-9CF4-E303-C3EBA4F74D1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187920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0D86C24E-8A2C-4BAE-3534-559AF8306D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70F81764-549F-C471-BC4D-D7D34FAE156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26771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89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4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image" Target="../media/image19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ED2465-2B7A-425C-B760-F66C0D89DA8B}"/>
              </a:ext>
            </a:extLst>
          </p:cNvPr>
          <p:cNvSpPr>
            <a:spLocks/>
          </p:cNvSpPr>
          <p:nvPr userDrawn="1"/>
        </p:nvSpPr>
        <p:spPr>
          <a:xfrm>
            <a:off x="8900809" y="214010"/>
            <a:ext cx="3064212" cy="196498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Space reserved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for the ASL interpreter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Do not move, modify, or add any information on this box. </a:t>
            </a:r>
          </a:p>
        </p:txBody>
      </p:sp>
    </p:spTree>
    <p:extLst>
      <p:ext uri="{BB962C8B-B14F-4D97-AF65-F5344CB8AC3E}">
        <p14:creationId xmlns:p14="http://schemas.microsoft.com/office/powerpoint/2010/main" val="3027637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662" r:id="rId21"/>
    <p:sldLayoutId id="2147483663" r:id="rId22"/>
    <p:sldLayoutId id="2147483664" r:id="rId23"/>
    <p:sldLayoutId id="2147483665" r:id="rId24"/>
    <p:sldLayoutId id="2147483666" r:id="rId25"/>
    <p:sldLayoutId id="2147483667" r:id="rId26"/>
    <p:sldLayoutId id="2147483668" r:id="rId27"/>
    <p:sldLayoutId id="2147483669" r:id="rId28"/>
    <p:sldLayoutId id="2147483671" r:id="rId29"/>
    <p:sldLayoutId id="2147483672" r:id="rId30"/>
    <p:sldLayoutId id="2147483673" r:id="rId31"/>
    <p:sldLayoutId id="2147483674" r:id="rId32"/>
    <p:sldLayoutId id="2147483675" r:id="rId33"/>
    <p:sldLayoutId id="2147483676" r:id="rId34"/>
    <p:sldLayoutId id="2147483677" r:id="rId35"/>
    <p:sldLayoutId id="2147483679" r:id="rId36"/>
    <p:sldLayoutId id="2147483680" r:id="rId37"/>
    <p:sldLayoutId id="2147483682" r:id="rId3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292" y="12701"/>
            <a:ext cx="12169417" cy="684529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5"/>
          <p:cNvSpPr/>
          <p:nvPr/>
        </p:nvSpPr>
        <p:spPr>
          <a:xfrm>
            <a:off x="11454062" y="5967662"/>
            <a:ext cx="510537" cy="673770"/>
          </a:xfrm>
          <a:prstGeom prst="rect">
            <a:avLst/>
          </a:prstGeom>
          <a:solidFill>
            <a:srgbClr val="F69D1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ep star-07.png" descr="ep star-07.png"/>
          <p:cNvPicPr>
            <a:picLocks noChangeAspect="1"/>
          </p:cNvPicPr>
          <p:nvPr/>
        </p:nvPicPr>
        <p:blipFill>
          <a:blip r:embed="rId26"/>
          <a:srcRect t="772" b="772"/>
          <a:stretch>
            <a:fillRect/>
          </a:stretch>
        </p:blipFill>
        <p:spPr>
          <a:xfrm>
            <a:off x="11256553" y="5787440"/>
            <a:ext cx="743849" cy="91290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23098" y="5849492"/>
            <a:ext cx="758826" cy="866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5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8291209" cy="208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2178996"/>
            <a:ext cx="10972800" cy="467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3E2E85-85F4-4B7A-A38E-2AE7E13F2BDF}"/>
              </a:ext>
            </a:extLst>
          </p:cNvPr>
          <p:cNvSpPr>
            <a:spLocks/>
          </p:cNvSpPr>
          <p:nvPr userDrawn="1"/>
        </p:nvSpPr>
        <p:spPr>
          <a:xfrm>
            <a:off x="8900809" y="214010"/>
            <a:ext cx="3064212" cy="196498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Space reserved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for the ASL interpreter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Do not move, modify, or add any information on this box. </a:t>
            </a:r>
          </a:p>
        </p:txBody>
      </p:sp>
    </p:spTree>
    <p:extLst>
      <p:ext uri="{BB962C8B-B14F-4D97-AF65-F5344CB8AC3E}">
        <p14:creationId xmlns:p14="http://schemas.microsoft.com/office/powerpoint/2010/main" val="228900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  <p:sldLayoutId id="2147484002" r:id="rId18"/>
    <p:sldLayoutId id="2147484003" r:id="rId19"/>
    <p:sldLayoutId id="2147484004" r:id="rId20"/>
    <p:sldLayoutId id="2147484005" r:id="rId21"/>
    <p:sldLayoutId id="2147484006" r:id="rId22"/>
    <p:sldLayoutId id="2147484007" r:id="rId2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14053-215C-D960-9C95-BA1B08894B4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325655" y="4738977"/>
            <a:ext cx="6398790" cy="1045806"/>
          </a:xfrm>
        </p:spPr>
        <p:txBody>
          <a:bodyPr/>
          <a:lstStyle/>
          <a:p>
            <a:r>
              <a:rPr lang="en-US" b="1" dirty="0"/>
              <a:t>Economic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FD7BC-E839-52B0-9364-FFBB1BC40E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25655" y="2449717"/>
            <a:ext cx="6905700" cy="1908039"/>
          </a:xfrm>
        </p:spPr>
        <p:txBody>
          <a:bodyPr/>
          <a:lstStyle/>
          <a:p>
            <a:r>
              <a:rPr lang="en-US" dirty="0"/>
              <a:t>Infill Development Incentive Program</a:t>
            </a:r>
          </a:p>
          <a:p>
            <a:r>
              <a:rPr lang="en-US" dirty="0"/>
              <a:t>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9D1E9-233F-476A-88C7-75A5F223BC46}"/>
              </a:ext>
            </a:extLst>
          </p:cNvPr>
          <p:cNvSpPr/>
          <p:nvPr/>
        </p:nvSpPr>
        <p:spPr>
          <a:xfrm>
            <a:off x="813732" y="2076227"/>
            <a:ext cx="8649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How many projects can we expect in the upcoming years?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2611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3C7007-E7D6-447B-81AC-B8F4EB3F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99" y="0"/>
            <a:ext cx="7756257" cy="1503878"/>
          </a:xfrm>
        </p:spPr>
        <p:txBody>
          <a:bodyPr/>
          <a:lstStyle/>
          <a:p>
            <a:r>
              <a:rPr lang="en-US" dirty="0"/>
              <a:t>Infill Forecast to 2027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3ABD4-3E11-4C5B-858A-E3DE578EC6FB}"/>
              </a:ext>
            </a:extLst>
          </p:cNvPr>
          <p:cNvSpPr txBox="1"/>
          <p:nvPr/>
        </p:nvSpPr>
        <p:spPr>
          <a:xfrm>
            <a:off x="288399" y="2231472"/>
            <a:ext cx="1599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Proxima Nova" panose="02000506030000020004"/>
              </a:rPr>
              <a:t>Predicted Possible Projects to 2027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742A6A-ECBB-43E1-83E3-469110D8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69" y="1258218"/>
            <a:ext cx="7598252" cy="49782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64A685-8A5C-4354-8888-128C3106CE4A}"/>
              </a:ext>
            </a:extLst>
          </p:cNvPr>
          <p:cNvSpPr/>
          <p:nvPr/>
        </p:nvSpPr>
        <p:spPr>
          <a:xfrm>
            <a:off x="6216241" y="1150415"/>
            <a:ext cx="75501" cy="4781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851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8AEC33-DD93-78A6-2CA0-9A9F6A865D56}"/>
              </a:ext>
            </a:extLst>
          </p:cNvPr>
          <p:cNvSpPr txBox="1">
            <a:spLocks noChangeAspect="1"/>
          </p:cNvSpPr>
          <p:nvPr/>
        </p:nvSpPr>
        <p:spPr>
          <a:xfrm>
            <a:off x="1058537" y="2491244"/>
            <a:ext cx="7389177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20" rIns="45719" anchor="t">
            <a:noAutofit/>
          </a:bodyPr>
          <a:lstStyle/>
          <a:p>
            <a:pPr>
              <a:lnSpc>
                <a:spcPct val="90000"/>
              </a:lnSpc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What industries make up the infill program?</a:t>
            </a:r>
            <a:endParaRPr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54041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A65077-31CE-4CA6-AD28-8E7EBD24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36" y="1265689"/>
            <a:ext cx="6592349" cy="49463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7D3488-5EE7-41DE-A6EC-EA3C10454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70" y="339595"/>
            <a:ext cx="10113950" cy="440618"/>
          </a:xfrm>
        </p:spPr>
        <p:txBody>
          <a:bodyPr/>
          <a:lstStyle/>
          <a:p>
            <a:r>
              <a:rPr lang="en-US" dirty="0"/>
              <a:t>Industry sectors</a:t>
            </a:r>
          </a:p>
        </p:txBody>
      </p:sp>
    </p:spTree>
    <p:extLst>
      <p:ext uri="{BB962C8B-B14F-4D97-AF65-F5344CB8AC3E}">
        <p14:creationId xmlns:p14="http://schemas.microsoft.com/office/powerpoint/2010/main" val="36221118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EADAC-A67B-3569-E3E9-11C0B4667F6C}"/>
              </a:ext>
            </a:extLst>
          </p:cNvPr>
          <p:cNvSpPr txBox="1">
            <a:spLocks noChangeAspect="1"/>
          </p:cNvSpPr>
          <p:nvPr/>
        </p:nvSpPr>
        <p:spPr>
          <a:xfrm>
            <a:off x="983036" y="2692580"/>
            <a:ext cx="7833794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20" rIns="45719" anchor="t">
            <a:noAutofit/>
          </a:bodyPr>
          <a:lstStyle/>
          <a:p>
            <a:pPr>
              <a:lnSpc>
                <a:spcPct val="90000"/>
              </a:lnSpc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What is the benefit of the infill program? </a:t>
            </a:r>
            <a:endParaRPr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7839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A8DDB3-A614-4E7A-9D72-B6738D86696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7573" y="2607031"/>
            <a:ext cx="10776680" cy="3127473"/>
          </a:xfrm>
        </p:spPr>
        <p:txBody>
          <a:bodyPr/>
          <a:lstStyle/>
          <a:p>
            <a:r>
              <a:rPr lang="en-US" sz="2800" dirty="0"/>
              <a:t>The total city benefits for Infill completed projects at 25 years:    </a:t>
            </a:r>
          </a:p>
          <a:p>
            <a:r>
              <a:rPr lang="en-US" b="1" dirty="0">
                <a:solidFill>
                  <a:srgbClr val="002060"/>
                </a:solidFill>
                <a:latin typeface="Proxima Nova" panose="02000506030000020004"/>
                <a:ea typeface="+mn-ea"/>
                <a:cs typeface="+mn-cs"/>
              </a:rPr>
              <a:t>  $5,866,687</a:t>
            </a:r>
          </a:p>
          <a:p>
            <a:r>
              <a:rPr lang="en-US" b="1" dirty="0">
                <a:solidFill>
                  <a:srgbClr val="002060"/>
                </a:solidFill>
                <a:latin typeface="Proxima Nova" panose="02000506030000020004"/>
                <a:ea typeface="+mn-ea"/>
                <a:cs typeface="+mn-cs"/>
              </a:rPr>
              <a:t> </a:t>
            </a:r>
            <a:r>
              <a:rPr lang="en-US" sz="2800" dirty="0"/>
              <a:t>Average city benefit for a completed project at 25 years: </a:t>
            </a:r>
          </a:p>
          <a:p>
            <a:r>
              <a:rPr lang="en-US" b="1" dirty="0">
                <a:solidFill>
                  <a:srgbClr val="002060"/>
                </a:solidFill>
                <a:latin typeface="Proxima Nova" panose="02000506030000020004"/>
                <a:ea typeface="+mn-ea"/>
                <a:cs typeface="+mn-cs"/>
              </a:rPr>
              <a:t>  $451,283.6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5D18BA-10B8-4AB8-8877-CCE66458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16" y="163390"/>
            <a:ext cx="7756257" cy="1503878"/>
          </a:xfrm>
        </p:spPr>
        <p:txBody>
          <a:bodyPr/>
          <a:lstStyle/>
          <a:p>
            <a:r>
              <a:rPr lang="en-US" dirty="0"/>
              <a:t>City Benefits</a:t>
            </a:r>
          </a:p>
        </p:txBody>
      </p:sp>
    </p:spTree>
    <p:extLst>
      <p:ext uri="{BB962C8B-B14F-4D97-AF65-F5344CB8AC3E}">
        <p14:creationId xmlns:p14="http://schemas.microsoft.com/office/powerpoint/2010/main" val="22544177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81D3A9-BF8B-414C-DD5D-46FEA2A3788B}"/>
              </a:ext>
            </a:extLst>
          </p:cNvPr>
          <p:cNvSpPr txBox="1">
            <a:spLocks noChangeAspect="1"/>
          </p:cNvSpPr>
          <p:nvPr/>
        </p:nvSpPr>
        <p:spPr>
          <a:xfrm>
            <a:off x="664254" y="2826804"/>
            <a:ext cx="674059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20" rIns="45719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4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Today is 2025?  </a:t>
            </a:r>
          </a:p>
        </p:txBody>
      </p:sp>
    </p:spTree>
    <p:extLst>
      <p:ext uri="{BB962C8B-B14F-4D97-AF65-F5344CB8AC3E}">
        <p14:creationId xmlns:p14="http://schemas.microsoft.com/office/powerpoint/2010/main" val="25736866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3E1C1A-98D4-45F1-A3B5-4CD46259238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7573" y="2581864"/>
            <a:ext cx="10055227" cy="3127473"/>
          </a:xfrm>
        </p:spPr>
        <p:txBody>
          <a:bodyPr/>
          <a:lstStyle/>
          <a:p>
            <a:r>
              <a:rPr lang="en-US" dirty="0"/>
              <a:t>Infill Projects  for 2025 = 0 </a:t>
            </a:r>
          </a:p>
          <a:p>
            <a:r>
              <a:rPr lang="en-US" dirty="0"/>
              <a:t>Infill Projects  for 2024 = 4</a:t>
            </a:r>
          </a:p>
          <a:p>
            <a:r>
              <a:rPr lang="en-US" dirty="0"/>
              <a:t>Infill Projects  for 2023 = 1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B82B96-2509-4FB2-86D9-173725F1F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3" y="717063"/>
            <a:ext cx="6900966" cy="1503878"/>
          </a:xfrm>
        </p:spPr>
        <p:txBody>
          <a:bodyPr/>
          <a:lstStyle/>
          <a:p>
            <a:r>
              <a:rPr lang="en-US" dirty="0"/>
              <a:t>Infill Projects </a:t>
            </a:r>
          </a:p>
        </p:txBody>
      </p:sp>
    </p:spTree>
    <p:extLst>
      <p:ext uri="{BB962C8B-B14F-4D97-AF65-F5344CB8AC3E}">
        <p14:creationId xmlns:p14="http://schemas.microsoft.com/office/powerpoint/2010/main" val="34323689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29448" y="5849492"/>
            <a:ext cx="746126" cy="866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4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4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sym typeface="Proxima Nova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4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4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sym typeface="Proxima Nov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690C6-9C88-3513-5080-E0C7C201F0C2}"/>
              </a:ext>
            </a:extLst>
          </p:cNvPr>
          <p:cNvSpPr txBox="1">
            <a:spLocks noChangeAspect="1"/>
          </p:cNvSpPr>
          <p:nvPr/>
        </p:nvSpPr>
        <p:spPr>
          <a:xfrm>
            <a:off x="1221925" y="2599207"/>
            <a:ext cx="10442478" cy="26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20" rIns="45719" anchor="t">
            <a:noAutofit/>
          </a:bodyPr>
          <a:lstStyle/>
          <a:p>
            <a:pPr lvl="0" defTabSz="914400" hangingPunct="0">
              <a:lnSpc>
                <a:spcPct val="90000"/>
              </a:lnSpc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Where are we looking for infill information? </a:t>
            </a:r>
          </a:p>
        </p:txBody>
      </p:sp>
      <p:sp>
        <p:nvSpPr>
          <p:cNvPr id="6" name="AutoShape 2" descr="https://gbc-powerpoint.officeapps.live.com/pods/GetClipboardImage.ashx?Id=b38050dd-0882-4e60-a9f8-ea600bffe0c2&amp;DC=GB4&amp;pkey=c1b2a51e-c749-42ab-bcd2-9db7b2d237d8&amp;wdwaccluster=GB4">
            <a:extLst>
              <a:ext uri="{FF2B5EF4-FFF2-40B4-BE49-F238E27FC236}">
                <a16:creationId xmlns:a16="http://schemas.microsoft.com/office/drawing/2014/main" id="{BA002944-E663-4091-9D42-0F60AA2781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3468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54969D-EEB2-45E1-B517-CBAE5C52760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7573" y="2483141"/>
            <a:ext cx="6766743" cy="3251363"/>
          </a:xfrm>
        </p:spPr>
        <p:txBody>
          <a:bodyPr/>
          <a:lstStyle/>
          <a:p>
            <a:r>
              <a:rPr lang="en-US" sz="3600" dirty="0"/>
              <a:t>The dataset comprises of historical infill agreements &amp; property valuations.</a:t>
            </a:r>
          </a:p>
          <a:p>
            <a:r>
              <a:rPr lang="en-US" sz="3600" dirty="0"/>
              <a:t>Maintained by Compliance &amp; EPCAD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ABC93-18D9-4DF4-9182-9E147000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3" y="675118"/>
            <a:ext cx="10944460" cy="150387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Master Agreements Document &amp;</a:t>
            </a:r>
            <a:br>
              <a:rPr lang="en-US" dirty="0"/>
            </a:br>
            <a:r>
              <a:rPr lang="en-US" dirty="0"/>
              <a:t>El Paso Central Appraisal District</a:t>
            </a:r>
            <a:br>
              <a:rPr lang="en-US" dirty="0"/>
            </a:br>
            <a:endParaRPr lang="en-US" dirty="0"/>
          </a:p>
        </p:txBody>
      </p:sp>
      <p:sp>
        <p:nvSpPr>
          <p:cNvPr id="4" name="AutoShape 2" descr="https://gbc-powerpoint.officeapps.live.com/pods/GetClipboardImage.ashx?Id=5b094fa7-a4c0-445f-a2c3-387f4e5963ff&amp;DC=GB4&amp;pkey=fb653d4f-a190-48b3-ba19-6fef22b7c7b1&amp;wdwaccluster=GB4">
            <a:extLst>
              <a:ext uri="{FF2B5EF4-FFF2-40B4-BE49-F238E27FC236}">
                <a16:creationId xmlns:a16="http://schemas.microsoft.com/office/drawing/2014/main" id="{7B4B930C-E35F-46F3-8435-CD09B8DC9E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99FC9A-1E2A-4D67-B393-1912FF421577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7774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260893" y="5849492"/>
            <a:ext cx="483236" cy="8661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2F1A35-09D9-CCC5-48B2-73358A331A53}"/>
              </a:ext>
            </a:extLst>
          </p:cNvPr>
          <p:cNvSpPr txBox="1">
            <a:spLocks noChangeAspect="1"/>
          </p:cNvSpPr>
          <p:nvPr/>
        </p:nvSpPr>
        <p:spPr>
          <a:xfrm>
            <a:off x="1024980" y="1971126"/>
            <a:ext cx="7875738" cy="2416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20" rIns="45719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How much infill incentives has the city disbursed? </a:t>
            </a:r>
            <a:endParaRPr sz="4000" b="1" cap="all" dirty="0">
              <a:ln w="3175" cmpd="sng">
                <a:noFill/>
              </a:ln>
              <a:solidFill>
                <a:srgbClr val="1B2657"/>
              </a:solidFill>
              <a:latin typeface="Proxima Nova" panose="02000506030000020004" pitchFamily="2" charset="0"/>
              <a:sym typeface="Proxima Nova Medium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96050-377D-646D-4641-0CF9FCD8184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7573" y="2607031"/>
            <a:ext cx="10084410" cy="3127473"/>
          </a:xfrm>
        </p:spPr>
        <p:txBody>
          <a:bodyPr/>
          <a:lstStyle/>
          <a:p>
            <a:r>
              <a:rPr lang="en-US" sz="2800" dirty="0"/>
              <a:t>The cumulative total of incentives disbursed to date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Sum of incentives</a:t>
            </a:r>
            <a:r>
              <a:rPr lang="en-US" dirty="0"/>
              <a:t>: </a:t>
            </a:r>
            <a:r>
              <a:rPr lang="en-US" sz="4800" dirty="0">
                <a:solidFill>
                  <a:srgbClr val="002060"/>
                </a:solidFill>
              </a:rPr>
              <a:t>$171,474.97</a:t>
            </a:r>
          </a:p>
        </p:txBody>
      </p:sp>
      <p:sp>
        <p:nvSpPr>
          <p:cNvPr id="220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45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Proxima Nova"/>
                <a:sym typeface="Proxima Nova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4500" b="1" i="0" u="none" strike="noStrike" kern="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Proxima Nova"/>
              <a:sym typeface="Proxima Nov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562DA-797E-AE53-7EAC-D65503BE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3" y="675118"/>
            <a:ext cx="7983236" cy="1503878"/>
          </a:xfrm>
        </p:spPr>
        <p:txBody>
          <a:bodyPr anchor="t"/>
          <a:lstStyle/>
          <a:p>
            <a:r>
              <a:rPr lang="en-US" dirty="0"/>
              <a:t>Total Infill Incentives Paid Out</a:t>
            </a:r>
          </a:p>
        </p:txBody>
      </p:sp>
    </p:spTree>
    <p:extLst>
      <p:ext uri="{BB962C8B-B14F-4D97-AF65-F5344CB8AC3E}">
        <p14:creationId xmlns:p14="http://schemas.microsoft.com/office/powerpoint/2010/main" val="231188502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8AEC33-DD93-78A6-2CA0-9A9F6A865D56}"/>
              </a:ext>
            </a:extLst>
          </p:cNvPr>
          <p:cNvSpPr txBox="1">
            <a:spLocks noChangeAspect="1"/>
          </p:cNvSpPr>
          <p:nvPr/>
        </p:nvSpPr>
        <p:spPr>
          <a:xfrm>
            <a:off x="613921" y="2390575"/>
            <a:ext cx="9211379" cy="1619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20" rIns="45719" anchor="t">
            <a:noAutofit/>
          </a:bodyPr>
          <a:lstStyle/>
          <a:p>
            <a:pPr>
              <a:lnSpc>
                <a:spcPct val="90000"/>
              </a:lnSpc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What is the overall status of the infill program?</a:t>
            </a:r>
            <a:endParaRPr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1908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A0B5FB-9763-4524-9722-5FDF18D95E15}"/>
              </a:ext>
            </a:extLst>
          </p:cNvPr>
          <p:cNvSpPr/>
          <p:nvPr/>
        </p:nvSpPr>
        <p:spPr>
          <a:xfrm>
            <a:off x="511728" y="1847260"/>
            <a:ext cx="3397542" cy="282540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833DAD-A533-4378-8FFE-A7138418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10" y="212482"/>
            <a:ext cx="7756257" cy="1503878"/>
          </a:xfrm>
        </p:spPr>
        <p:txBody>
          <a:bodyPr/>
          <a:lstStyle/>
          <a:p>
            <a:r>
              <a:rPr lang="en-US" dirty="0"/>
              <a:t>Infill Project Status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417804-1B12-47A1-BCA9-C76EF040A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62674"/>
              </p:ext>
            </p:extLst>
          </p:nvPr>
        </p:nvGraphicFramePr>
        <p:xfrm>
          <a:off x="788565" y="1980081"/>
          <a:ext cx="2777964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472">
                  <a:extLst>
                    <a:ext uri="{9D8B030D-6E8A-4147-A177-3AD203B41FA5}">
                      <a16:colId xmlns:a16="http://schemas.microsoft.com/office/drawing/2014/main" val="2088411089"/>
                    </a:ext>
                  </a:extLst>
                </a:gridCol>
                <a:gridCol w="546492">
                  <a:extLst>
                    <a:ext uri="{9D8B030D-6E8A-4147-A177-3AD203B41FA5}">
                      <a16:colId xmlns:a16="http://schemas.microsoft.com/office/drawing/2014/main" val="3495715415"/>
                    </a:ext>
                  </a:extLst>
                </a:gridCol>
              </a:tblGrid>
              <a:tr h="219287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</a:rPr>
                        <a:t>Completed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</a:rPr>
                        <a:t>18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590172"/>
                  </a:ext>
                </a:extLst>
              </a:tr>
              <a:tr h="285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Active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880597"/>
                  </a:ext>
                </a:extLst>
              </a:tr>
              <a:tr h="285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Terminated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41290"/>
                  </a:ext>
                </a:extLst>
              </a:tr>
              <a:tr h="285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Withdrawn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91710"/>
                  </a:ext>
                </a:extLst>
              </a:tr>
              <a:tr h="285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Closed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863001"/>
                  </a:ext>
                </a:extLst>
              </a:tr>
              <a:tr h="70160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Terminated (recapture of incentives)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8914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92C216B-FD2C-425F-A851-7ED30A3E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107" y="1716360"/>
            <a:ext cx="7416450" cy="36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310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EB6E3B-18C6-4D37-A347-C020DA264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67" y="-69377"/>
            <a:ext cx="7756257" cy="1503878"/>
          </a:xfrm>
        </p:spPr>
        <p:txBody>
          <a:bodyPr/>
          <a:lstStyle/>
          <a:p>
            <a:r>
              <a:rPr lang="en-US" dirty="0"/>
              <a:t>Infill Project Status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71442-677F-4796-91A4-AC469EEC91E9}"/>
              </a:ext>
            </a:extLst>
          </p:cNvPr>
          <p:cNvSpPr txBox="1"/>
          <p:nvPr/>
        </p:nvSpPr>
        <p:spPr>
          <a:xfrm>
            <a:off x="469783" y="3288883"/>
            <a:ext cx="214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Proxima Nova" panose="02000506030000020004"/>
              </a:rPr>
              <a:t>Success Rate of the infill Program: 55%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30BE8-6153-4378-BA04-1B42D341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04" y="1236136"/>
            <a:ext cx="7198648" cy="49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449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5E8B88-51F4-46CA-ADD6-A9913B50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14" y="-16690"/>
            <a:ext cx="7756257" cy="1503878"/>
          </a:xfrm>
        </p:spPr>
        <p:txBody>
          <a:bodyPr/>
          <a:lstStyle/>
          <a:p>
            <a:r>
              <a:rPr lang="en-US" dirty="0"/>
              <a:t>Infill Projects By Year 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4508F62-0B05-4671-85FC-EACD22193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Success Rate of the Infill Program 52.94117647058824 %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14A619C1-CA85-42FE-9EE8-D1707927A1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58136" y="1067888"/>
            <a:ext cx="7991060" cy="50225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67835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5896</TotalTime>
  <Words>231</Words>
  <Application>Microsoft Macintosh PowerPoint</Application>
  <PresentationFormat>Widescreen</PresentationFormat>
  <Paragraphs>58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 Unicode MS</vt:lpstr>
      <vt:lpstr>Arial</vt:lpstr>
      <vt:lpstr>Calibri</vt:lpstr>
      <vt:lpstr>Calibri Light</vt:lpstr>
      <vt:lpstr>Century Gothic</vt:lpstr>
      <vt:lpstr>Helvetica</vt:lpstr>
      <vt:lpstr>Proxima Nova</vt:lpstr>
      <vt:lpstr>Wingdings 3</vt:lpstr>
      <vt:lpstr>Slice</vt:lpstr>
      <vt:lpstr>1_Office Theme</vt:lpstr>
      <vt:lpstr>PowerPoint Presentation</vt:lpstr>
      <vt:lpstr>PowerPoint Presentation</vt:lpstr>
      <vt:lpstr> Master Agreements Document &amp; El Paso Central Appraisal District </vt:lpstr>
      <vt:lpstr>PowerPoint Presentation</vt:lpstr>
      <vt:lpstr>Total Infill Incentives Paid Out</vt:lpstr>
      <vt:lpstr>PowerPoint Presentation</vt:lpstr>
      <vt:lpstr>Infill Project Status</vt:lpstr>
      <vt:lpstr>Infill Project Status</vt:lpstr>
      <vt:lpstr>Infill Projects By Year </vt:lpstr>
      <vt:lpstr>PowerPoint Presentation</vt:lpstr>
      <vt:lpstr>Infill Forecast to 2027 </vt:lpstr>
      <vt:lpstr>PowerPoint Presentation</vt:lpstr>
      <vt:lpstr>Industry sectors</vt:lpstr>
      <vt:lpstr>PowerPoint Presentation</vt:lpstr>
      <vt:lpstr>City Benefits</vt:lpstr>
      <vt:lpstr>PowerPoint Presentation</vt:lpstr>
      <vt:lpstr>Infill Projects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Cantu, Carlos T.</dc:creator>
  <cp:lastModifiedBy>Carlos Cantu</cp:lastModifiedBy>
  <cp:revision>37</cp:revision>
  <dcterms:created xsi:type="dcterms:W3CDTF">2023-08-03T14:17:22Z</dcterms:created>
  <dcterms:modified xsi:type="dcterms:W3CDTF">2025-06-10T14:27:55Z</dcterms:modified>
</cp:coreProperties>
</file>